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49" autoAdjust="0"/>
  </p:normalViewPr>
  <p:slideViewPr>
    <p:cSldViewPr snapToGrid="0">
      <p:cViewPr>
        <p:scale>
          <a:sx n="100" d="100"/>
          <a:sy n="100" d="100"/>
        </p:scale>
        <p:origin x="-1908" y="-62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2F4F88-1401-4C0F-8547-AC8DDE3B6BDC}" type="datetime1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FBBB76-8BFE-4B06-9823-33763AE6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3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AEF70-8EA2-41E0-AB57-86D3C5E9DF4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AEF70-8EA2-41E0-AB57-86D3C5E9DF47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/>
              <a:t>2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 flipH="1">
            <a:off x="228600" y="6405563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73038">
              <a:lnSpc>
                <a:spcPct val="90000"/>
              </a:lnSpc>
              <a:tabLst>
                <a:tab pos="230188" algn="l"/>
              </a:tabLst>
            </a:pPr>
            <a:fld id="{5372EEE2-1277-4DD5-B231-885E5F5BC3F7}" type="slidenum"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pPr defTabSz="173038">
                <a:lnSpc>
                  <a:spcPct val="90000"/>
                </a:lnSpc>
                <a:tabLst>
                  <a:tab pos="230188" algn="l"/>
                </a:tabLst>
              </a:pPr>
              <a:t>‹#›</a:t>
            </a:fld>
            <a: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	Managed by UT-Battelle</a:t>
            </a:r>
            <a:b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	for the U.S. Department of Energy</a:t>
            </a:r>
          </a:p>
        </p:txBody>
      </p:sp>
      <p:pic>
        <p:nvPicPr>
          <p:cNvPr id="5" name="Content Placeholder 10" descr="ORNL emboss_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621665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5064222" cy="48474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391E59-18C7-48A7-BEB2-889E72419479}" type="datetime1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7C5BD7-6CF4-421D-AE3A-AE2E07977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662738"/>
            <a:ext cx="2895600" cy="182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A2D47D-C8B0-4CED-8C43-C7E6260BA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11125" y="177800"/>
            <a:ext cx="8229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125" y="1344613"/>
            <a:ext cx="8229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kern="1200">
          <a:solidFill>
            <a:srgbClr val="006C3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006C3A"/>
        </a:buClr>
        <a:buFont typeface="Arial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6C3A"/>
        </a:buClr>
        <a:buFont typeface="Arial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301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6C3A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17303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6C3A"/>
        </a:buClr>
        <a:buFont typeface="Arial" charset="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482725" indent="-2222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6C3A"/>
        </a:buClr>
        <a:buFont typeface="Arial" charset="0"/>
        <a:buChar char="»"/>
        <a:defRPr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9390" y="1070889"/>
            <a:ext cx="5667562" cy="510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b="1" i="1" dirty="0">
                <a:solidFill>
                  <a:srgbClr val="006C3A"/>
                </a:solidFill>
                <a:latin typeface="Times New Roman" charset="0"/>
                <a:ea typeface="Times New Roman" charset="0"/>
                <a:cs typeface="Times New Roman" charset="0"/>
              </a:rPr>
              <a:t>Objective</a:t>
            </a: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Elucidate the mechanism(s) of Hg uptake in </a:t>
            </a:r>
            <a:r>
              <a:rPr lang="en-US" dirty="0" err="1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methylating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 bacteria and effects on Hg methylation in nature</a:t>
            </a:r>
            <a:endParaRPr lang="en-US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b="1" i="1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New Science</a:t>
            </a: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Hg(II) uptake is an active transport process requiring energy; not a passive process as commonly perceived</a:t>
            </a:r>
            <a:endParaRPr lang="en-US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Hg(II) uptake and methylation is highly dependent upon the chemical characteristics of the </a:t>
            </a:r>
            <a:r>
              <a:rPr lang="en-US" dirty="0" err="1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complexing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 thiols in </a:t>
            </a:r>
            <a:r>
              <a:rPr lang="en-US" i="1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Geobacter sulfurreducens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, but less so in </a:t>
            </a:r>
            <a:r>
              <a:rPr lang="en-US" i="1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Desulfovibrio 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sp. 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ND132</a:t>
            </a:r>
            <a:endParaRPr lang="en-US" dirty="0" smtClean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Methylmercury is exported out of the cell immediately upon its </a:t>
            </a: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production</a:t>
            </a:r>
            <a:endParaRPr lang="en-US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b="1" i="1" dirty="0">
                <a:solidFill>
                  <a:srgbClr val="006C3A"/>
                </a:solidFill>
                <a:latin typeface="Times New Roman" charset="0"/>
                <a:ea typeface="Times New Roman" charset="0"/>
                <a:cs typeface="Times New Roman" charset="0"/>
              </a:rPr>
              <a:t>Significance</a:t>
            </a:r>
          </a:p>
          <a:p>
            <a:pPr marL="231775" indent="-231775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Our data provides an updated model for the transport of Hg into and out of the microbial cells, suggesting a possible detoxification mechanism for the formation and export of </a:t>
            </a:r>
            <a:r>
              <a:rPr lang="en-US" dirty="0" err="1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methylmercury</a:t>
            </a:r>
            <a:endParaRPr lang="en-US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defRPr/>
            </a:pPr>
            <a:endParaRPr lang="en-US" sz="2000" b="1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buFontTx/>
              <a:buChar char="•"/>
              <a:defRPr/>
            </a:pPr>
            <a:endParaRPr lang="en-US" sz="2000" b="1" dirty="0">
              <a:solidFill>
                <a:prstClr val="black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31775" indent="-231775">
              <a:buFontTx/>
              <a:buChar char="•"/>
              <a:defRPr/>
            </a:pPr>
            <a:endParaRPr lang="en-US" b="1" dirty="0">
              <a:solidFill>
                <a:prstClr val="black"/>
              </a:solidFill>
              <a:latin typeface="Calibri" charset="0"/>
              <a:cs typeface="Arial" pitchFamily="34" charset="0"/>
            </a:endParaRPr>
          </a:p>
          <a:p>
            <a:pPr marL="231775" indent="-231775">
              <a:buFontTx/>
              <a:buChar char="•"/>
              <a:defRPr/>
            </a:pPr>
            <a:endParaRPr lang="en-US" sz="1600" b="1" dirty="0">
              <a:solidFill>
                <a:prstClr val="black"/>
              </a:solidFill>
              <a:latin typeface="Calibri" charset="0"/>
              <a:cs typeface="Arial" pitchFamily="34" charset="0"/>
            </a:endParaRPr>
          </a:p>
        </p:txBody>
      </p:sp>
      <p:sp>
        <p:nvSpPr>
          <p:cNvPr id="10244" name="Text Box 18"/>
          <p:cNvSpPr txBox="1">
            <a:spLocks noChangeArrowheads="1"/>
          </p:cNvSpPr>
          <p:nvPr/>
        </p:nvSpPr>
        <p:spPr bwMode="auto">
          <a:xfrm>
            <a:off x="127956" y="6324600"/>
            <a:ext cx="9144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J. K. Schaefer, S. S. Rocks, W. </a:t>
            </a:r>
            <a:r>
              <a:rPr lang="en-US" sz="1400" dirty="0" err="1" smtClean="0">
                <a:solidFill>
                  <a:schemeClr val="tx2"/>
                </a:solidFill>
                <a:latin typeface="Calibri" pitchFamily="34" charset="0"/>
              </a:rPr>
              <a:t>Zheng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, B. Gu, </a:t>
            </a: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L. 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Liang, and F. M. M. Morel.  </a:t>
            </a: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2011.</a:t>
            </a:r>
            <a:r>
              <a:rPr lang="en-US" sz="1400" i="1" dirty="0">
                <a:solidFill>
                  <a:schemeClr val="tx2"/>
                </a:solidFill>
                <a:latin typeface="Calibri" pitchFamily="34" charset="0"/>
              </a:rPr>
              <a:t> Proc. Natl. Acad. Sci. </a:t>
            </a:r>
            <a:r>
              <a:rPr lang="en-US" sz="1400" i="1" dirty="0" smtClean="0">
                <a:solidFill>
                  <a:schemeClr val="tx2"/>
                </a:solidFill>
                <a:latin typeface="Calibri" pitchFamily="34" charset="0"/>
              </a:rPr>
              <a:t>USA (in press)</a:t>
            </a:r>
            <a:r>
              <a:rPr lang="en-US" sz="1400" dirty="0" smtClean="0">
                <a:solidFill>
                  <a:schemeClr val="tx2"/>
                </a:solidFill>
              </a:rPr>
              <a:t>. </a:t>
            </a:r>
            <a:endParaRPr lang="en-US" sz="14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6" name="Rectangle 8"/>
          <p:cNvSpPr/>
          <p:nvPr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10247" name="Rectangle 235"/>
          <p:cNvSpPr>
            <a:spLocks noChangeArrowheads="1"/>
          </p:cNvSpPr>
          <p:nvPr/>
        </p:nvSpPr>
        <p:spPr bwMode="auto">
          <a:xfrm>
            <a:off x="2422525" y="6634163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>
                <a:solidFill>
                  <a:srgbClr val="FFFFFF"/>
                </a:solidFill>
                <a:cs typeface="Rod" pitchFamily="49" charset="-79"/>
              </a:rPr>
              <a:t>Department of Energy  •  Office of Science  •  Biological and Environmental Research</a:t>
            </a:r>
          </a:p>
        </p:txBody>
      </p:sp>
      <p:sp>
        <p:nvSpPr>
          <p:cNvPr id="10248" name="Rectangle 235"/>
          <p:cNvSpPr>
            <a:spLocks noChangeArrowheads="1"/>
          </p:cNvSpPr>
          <p:nvPr/>
        </p:nvSpPr>
        <p:spPr bwMode="auto">
          <a:xfrm>
            <a:off x="-34925" y="6646863"/>
            <a:ext cx="1481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</a:pPr>
            <a:fld id="{F5032657-7BC7-4F42-A107-3699134AD696}" type="slidenum">
              <a:rPr lang="en-US" sz="1000">
                <a:solidFill>
                  <a:srgbClr val="FFFFFF"/>
                </a:solidFill>
                <a:cs typeface="Rod" pitchFamily="49" charset="-79"/>
              </a:rPr>
              <a:pPr marL="171450" indent="-171450" eaLnBrk="0" hangingPunct="0">
                <a:lnSpc>
                  <a:spcPct val="90000"/>
                </a:lnSpc>
              </a:pPr>
              <a:t>1</a:t>
            </a:fld>
            <a:r>
              <a:rPr lang="en-US" sz="1000" dirty="0">
                <a:solidFill>
                  <a:srgbClr val="FFFFFF"/>
                </a:solidFill>
                <a:cs typeface="Rod" pitchFamily="49" charset="-79"/>
              </a:rPr>
              <a:t>	 </a:t>
            </a:r>
            <a:r>
              <a:rPr lang="en-US" sz="1200" b="1" dirty="0">
                <a:solidFill>
                  <a:srgbClr val="FFFFFF"/>
                </a:solidFill>
                <a:cs typeface="Rod" pitchFamily="49" charset="-79"/>
              </a:rPr>
              <a:t>BER Overview</a:t>
            </a:r>
          </a:p>
        </p:txBody>
      </p:sp>
      <p:sp>
        <p:nvSpPr>
          <p:cNvPr id="10251" name="Rectangle 18"/>
          <p:cNvSpPr>
            <a:spLocks noChangeArrowheads="1"/>
          </p:cNvSpPr>
          <p:nvPr/>
        </p:nvSpPr>
        <p:spPr bwMode="auto">
          <a:xfrm>
            <a:off x="94886" y="0"/>
            <a:ext cx="8652294" cy="101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lnSpc>
                <a:spcPct val="85000"/>
              </a:lnSpc>
            </a:pPr>
            <a:r>
              <a:rPr lang="en-US" sz="2400" dirty="0" smtClean="0">
                <a:solidFill>
                  <a:srgbClr val="006C3A"/>
                </a:solidFill>
                <a:latin typeface="Arial Black" pitchFamily="34" charset="0"/>
              </a:rPr>
              <a:t>A new mechanism of mercury (Hg) uptake and methylation in anaerobic bacteria</a:t>
            </a:r>
          </a:p>
          <a:p>
            <a:pPr indent="-457200">
              <a:lnSpc>
                <a:spcPct val="85000"/>
              </a:lnSpc>
            </a:pPr>
            <a:r>
              <a:rPr lang="en-US" sz="2000" b="1" i="1" dirty="0" smtClean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Contact</a:t>
            </a:r>
            <a:r>
              <a:rPr lang="en-US" sz="2000" b="1" i="1" dirty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: </a:t>
            </a:r>
            <a:r>
              <a:rPr lang="en-US" sz="2000" b="1" i="1" dirty="0" smtClean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Jeffra Schaefer(jschaefe@princeton.edu, 609-258-7438)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43953" y="3697851"/>
            <a:ext cx="3194963" cy="2613804"/>
            <a:chOff x="5743953" y="3697851"/>
            <a:chExt cx="3194963" cy="2613804"/>
          </a:xfrm>
        </p:grpSpPr>
        <p:sp>
          <p:nvSpPr>
            <p:cNvPr id="24" name="Rectangle 23"/>
            <p:cNvSpPr/>
            <p:nvPr/>
          </p:nvSpPr>
          <p:spPr>
            <a:xfrm>
              <a:off x="5759570" y="3697851"/>
              <a:ext cx="3165894" cy="26138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743953" y="3736270"/>
              <a:ext cx="3194963" cy="2552702"/>
              <a:chOff x="5743953" y="3736270"/>
              <a:chExt cx="3194963" cy="2552702"/>
            </a:xfrm>
          </p:grpSpPr>
          <p:pic>
            <p:nvPicPr>
              <p:cNvPr id="31" name="Picture 30" descr="Figures-final-05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43953" y="4054783"/>
                <a:ext cx="3044958" cy="2234189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6563761" y="4638478"/>
                <a:ext cx="4154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err="1" smtClean="0">
                    <a:solidFill>
                      <a:srgbClr val="002060"/>
                    </a:solidFill>
                  </a:rPr>
                  <a:t>cys</a:t>
                </a:r>
                <a:endParaRPr lang="en-US" sz="1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649494" y="4498270"/>
                <a:ext cx="5916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chemeClr val="tx2">
                        <a:lumMod val="75000"/>
                      </a:schemeClr>
                    </a:solidFill>
                  </a:rPr>
                  <a:t>2MPA</a:t>
                </a:r>
                <a:endParaRPr lang="en-US" sz="12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094851" y="5199310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Pen</a:t>
                </a:r>
                <a:endParaRPr lang="en-US" sz="12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100992" y="5644318"/>
                <a:ext cx="5180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chemeClr val="accent2"/>
                    </a:solidFill>
                  </a:rPr>
                  <a:t>GSH</a:t>
                </a:r>
                <a:endParaRPr lang="en-US" sz="12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149370" y="3736270"/>
                <a:ext cx="278954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1" dirty="0" smtClean="0"/>
                  <a:t>Hg uptake of Hg-thiol complexes</a:t>
                </a:r>
              </a:p>
              <a:p>
                <a:r>
                  <a:rPr lang="en-US" sz="1300" b="1" i="1" dirty="0"/>
                  <a:t>b</a:t>
                </a:r>
                <a:r>
                  <a:rPr lang="en-US" sz="1300" b="1" i="1" dirty="0" smtClean="0"/>
                  <a:t>y G. sulfurreducens</a:t>
                </a:r>
                <a:endParaRPr lang="en-US" sz="1300" b="1" i="1" dirty="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724141" y="998250"/>
            <a:ext cx="3195572" cy="2642097"/>
            <a:chOff x="5724141" y="998250"/>
            <a:chExt cx="3195572" cy="2642097"/>
          </a:xfrm>
        </p:grpSpPr>
        <p:sp>
          <p:nvSpPr>
            <p:cNvPr id="4" name="Rectangle 3"/>
            <p:cNvSpPr/>
            <p:nvPr/>
          </p:nvSpPr>
          <p:spPr>
            <a:xfrm>
              <a:off x="5753819" y="1026543"/>
              <a:ext cx="3165894" cy="261380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724141" y="998250"/>
              <a:ext cx="3175358" cy="2633016"/>
              <a:chOff x="5724141" y="998250"/>
              <a:chExt cx="3175358" cy="2633016"/>
            </a:xfrm>
          </p:grpSpPr>
          <p:pic>
            <p:nvPicPr>
              <p:cNvPr id="44" name="Picture 43" descr="Figures-final-11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724141" y="1406221"/>
                <a:ext cx="3133350" cy="2225045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6585346" y="1907590"/>
                <a:ext cx="5341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err="1" smtClean="0">
                    <a:solidFill>
                      <a:srgbClr val="002060"/>
                    </a:solidFill>
                  </a:rPr>
                  <a:t>Hg</a:t>
                </a:r>
                <a:r>
                  <a:rPr lang="en-US" sz="1200" baseline="-25000" dirty="0" err="1" smtClean="0">
                    <a:solidFill>
                      <a:srgbClr val="002060"/>
                    </a:solidFill>
                  </a:rPr>
                  <a:t>cell</a:t>
                </a:r>
                <a:endParaRPr lang="en-US" sz="1200" baseline="-25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124776" y="2437942"/>
                <a:ext cx="659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rgbClr val="002060"/>
                    </a:solidFill>
                  </a:rPr>
                  <a:t>CH</a:t>
                </a:r>
                <a:r>
                  <a:rPr lang="en-US" sz="1200" baseline="-25000" dirty="0" smtClean="0">
                    <a:solidFill>
                      <a:srgbClr val="002060"/>
                    </a:solidFill>
                  </a:rPr>
                  <a:t>3</a:t>
                </a:r>
                <a:r>
                  <a:rPr lang="en-US" sz="1200" dirty="0" smtClean="0">
                    <a:solidFill>
                      <a:srgbClr val="002060"/>
                    </a:solidFill>
                  </a:rPr>
                  <a:t>Hg</a:t>
                </a:r>
                <a:endParaRPr lang="en-US" sz="1200" baseline="-25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190651" y="2639110"/>
                <a:ext cx="7088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b="1" dirty="0" smtClean="0">
                    <a:solidFill>
                      <a:srgbClr val="C00000"/>
                    </a:solidFill>
                  </a:rPr>
                  <a:t>+CCCP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156382" y="998250"/>
                <a:ext cx="26869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Hg(II) uptake and methylation</a:t>
                </a:r>
              </a:p>
              <a:p>
                <a:r>
                  <a:rPr lang="en-US" sz="1400" b="1" i="1" dirty="0"/>
                  <a:t>b</a:t>
                </a:r>
                <a:r>
                  <a:rPr lang="en-US" sz="1400" b="1" i="1" dirty="0" smtClean="0"/>
                  <a:t>y </a:t>
                </a:r>
                <a:r>
                  <a:rPr lang="en-US" sz="1400" b="1" i="1" dirty="0" err="1" smtClean="0"/>
                  <a:t>Desulfovibrio</a:t>
                </a:r>
                <a:r>
                  <a:rPr lang="en-US" sz="1400" b="1" i="1" dirty="0" smtClean="0"/>
                  <a:t> </a:t>
                </a:r>
                <a:r>
                  <a:rPr lang="en-US" sz="1400" b="1" dirty="0" smtClean="0"/>
                  <a:t>sp. ND132</a:t>
                </a:r>
                <a:endParaRPr lang="en-US" sz="1400" b="1" i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083552" y="2029510"/>
                <a:ext cx="7537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2060"/>
                    </a:solidFill>
                  </a:rPr>
                  <a:t>-CCCP</a:t>
                </a:r>
                <a:endParaRPr lang="en-US" sz="1400" b="1" dirty="0">
                  <a:solidFill>
                    <a:srgbClr val="00206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8"/>
          <p:cNvSpPr txBox="1">
            <a:spLocks noChangeArrowheads="1"/>
          </p:cNvSpPr>
          <p:nvPr/>
        </p:nvSpPr>
        <p:spPr bwMode="auto">
          <a:xfrm>
            <a:off x="205593" y="5927786"/>
            <a:ext cx="9144000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Schaefer, J. K., S. S. Rocks, W. Zheng, B. Gu, L. Liang, and F. M. M. Morel.  2011.</a:t>
            </a:r>
            <a:r>
              <a:rPr lang="en-US" sz="1400" i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Active transport, substrate specificity, </a:t>
            </a:r>
            <a:b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and methylation </a:t>
            </a: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of Hg(II) in </a:t>
            </a: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anaerobic bacteria.  </a:t>
            </a:r>
            <a:r>
              <a:rPr lang="en-US" sz="1400" i="1" dirty="0" smtClean="0">
                <a:solidFill>
                  <a:schemeClr val="tx2"/>
                </a:solidFill>
                <a:latin typeface="Calibri" pitchFamily="34" charset="0"/>
              </a:rPr>
              <a:t>Proc. Natl. Acad. Sci. USA (in press)</a:t>
            </a:r>
            <a:r>
              <a:rPr lang="en-US" sz="1400" dirty="0" smtClean="0">
                <a:solidFill>
                  <a:schemeClr val="tx2"/>
                </a:solidFill>
              </a:rPr>
              <a:t>. </a:t>
            </a:r>
          </a:p>
          <a:p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6" name="Rectangle 8"/>
          <p:cNvSpPr/>
          <p:nvPr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10247" name="Rectangle 235"/>
          <p:cNvSpPr>
            <a:spLocks noChangeArrowheads="1"/>
          </p:cNvSpPr>
          <p:nvPr/>
        </p:nvSpPr>
        <p:spPr bwMode="auto">
          <a:xfrm>
            <a:off x="2422525" y="6634163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>
                <a:solidFill>
                  <a:srgbClr val="FFFFFF"/>
                </a:solidFill>
                <a:cs typeface="Rod" pitchFamily="49" charset="-79"/>
              </a:rPr>
              <a:t>Department of Energy  •  Office of Science  •  Biological and Environmental Research</a:t>
            </a:r>
          </a:p>
        </p:txBody>
      </p:sp>
      <p:sp>
        <p:nvSpPr>
          <p:cNvPr id="10248" name="Rectangle 235"/>
          <p:cNvSpPr>
            <a:spLocks noChangeArrowheads="1"/>
          </p:cNvSpPr>
          <p:nvPr/>
        </p:nvSpPr>
        <p:spPr bwMode="auto">
          <a:xfrm>
            <a:off x="-34925" y="6646863"/>
            <a:ext cx="1481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</a:pPr>
            <a:fld id="{F5032657-7BC7-4F42-A107-3699134AD696}" type="slidenum">
              <a:rPr lang="en-US" sz="1000">
                <a:solidFill>
                  <a:srgbClr val="FFFFFF"/>
                </a:solidFill>
                <a:cs typeface="Rod" pitchFamily="49" charset="-79"/>
              </a:rPr>
              <a:pPr marL="171450" indent="-171450" eaLnBrk="0" hangingPunct="0">
                <a:lnSpc>
                  <a:spcPct val="90000"/>
                </a:lnSpc>
              </a:pPr>
              <a:t>2</a:t>
            </a:fld>
            <a:r>
              <a:rPr lang="en-US" sz="1000" dirty="0">
                <a:solidFill>
                  <a:srgbClr val="FFFFFF"/>
                </a:solidFill>
                <a:cs typeface="Rod" pitchFamily="49" charset="-79"/>
              </a:rPr>
              <a:t>	 </a:t>
            </a:r>
            <a:r>
              <a:rPr lang="en-US" sz="1200" b="1" dirty="0">
                <a:solidFill>
                  <a:srgbClr val="FFFFFF"/>
                </a:solidFill>
                <a:cs typeface="Rod" pitchFamily="49" charset="-79"/>
              </a:rPr>
              <a:t>BER Overview</a:t>
            </a:r>
          </a:p>
        </p:txBody>
      </p:sp>
      <p:sp>
        <p:nvSpPr>
          <p:cNvPr id="10251" name="Rectangle 18"/>
          <p:cNvSpPr>
            <a:spLocks noChangeArrowheads="1"/>
          </p:cNvSpPr>
          <p:nvPr/>
        </p:nvSpPr>
        <p:spPr bwMode="auto">
          <a:xfrm>
            <a:off x="189772" y="43130"/>
            <a:ext cx="8652294" cy="101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lnSpc>
                <a:spcPct val="85000"/>
              </a:lnSpc>
            </a:pPr>
            <a:r>
              <a:rPr lang="en-US" sz="2400" dirty="0">
                <a:solidFill>
                  <a:srgbClr val="006C3A"/>
                </a:solidFill>
                <a:latin typeface="Arial Black" pitchFamily="34" charset="0"/>
              </a:rPr>
              <a:t>Active Transport, Substrate Specificity, and Methylation of Hg(II) in Anaerobic </a:t>
            </a:r>
            <a:r>
              <a:rPr lang="en-US" sz="2400" dirty="0" smtClean="0">
                <a:solidFill>
                  <a:srgbClr val="006C3A"/>
                </a:solidFill>
                <a:latin typeface="Arial Black" pitchFamily="34" charset="0"/>
              </a:rPr>
              <a:t>Bacteria</a:t>
            </a:r>
          </a:p>
          <a:p>
            <a:pPr indent="-457200">
              <a:lnSpc>
                <a:spcPct val="85000"/>
              </a:lnSpc>
            </a:pPr>
            <a:r>
              <a:rPr lang="en-US" sz="2000" b="1" i="1" dirty="0" smtClean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Contact</a:t>
            </a:r>
            <a:r>
              <a:rPr lang="en-US" sz="2000" b="1" i="1" dirty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: </a:t>
            </a:r>
            <a:r>
              <a:rPr lang="en-US" sz="2000" b="1" i="1" dirty="0" smtClean="0">
                <a:solidFill>
                  <a:srgbClr val="006600"/>
                </a:solidFill>
                <a:latin typeface="Calibri" pitchFamily="34" charset="0"/>
                <a:ea typeface="ＭＳ Ｐゴシック" pitchFamily="34" charset="-128"/>
              </a:rPr>
              <a:t>Jeffra Schaefer(jschaefe@princeton.edu, 609-258-7438)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25725" y="1025110"/>
            <a:ext cx="858184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900" dirty="0">
                <a:latin typeface="Arial Narrow" pitchFamily="34" charset="0"/>
              </a:rPr>
              <a:t>The formation of methylmercury (</a:t>
            </a:r>
            <a:r>
              <a:rPr lang="en-US" sz="1900" dirty="0" err="1">
                <a:latin typeface="Arial Narrow" pitchFamily="34" charset="0"/>
              </a:rPr>
              <a:t>MeHg</a:t>
            </a:r>
            <a:r>
              <a:rPr lang="en-US" sz="1900" dirty="0">
                <a:latin typeface="Arial Narrow" pitchFamily="34" charset="0"/>
              </a:rPr>
              <a:t>), which is biomagnified in aquatic food </a:t>
            </a:r>
            <a:r>
              <a:rPr lang="en-US" sz="1900" dirty="0" smtClean="0">
                <a:latin typeface="Arial Narrow" pitchFamily="34" charset="0"/>
              </a:rPr>
              <a:t>chains and </a:t>
            </a:r>
            <a:r>
              <a:rPr lang="en-US" sz="1900" dirty="0">
                <a:latin typeface="Arial Narrow" pitchFamily="34" charset="0"/>
              </a:rPr>
              <a:t>poses a risk to human </a:t>
            </a:r>
            <a:r>
              <a:rPr lang="en-US" sz="1900" dirty="0" smtClean="0">
                <a:latin typeface="Arial Narrow" pitchFamily="34" charset="0"/>
              </a:rPr>
              <a:t>health, </a:t>
            </a:r>
            <a:r>
              <a:rPr lang="en-US" sz="1900" dirty="0">
                <a:latin typeface="Arial Narrow" pitchFamily="34" charset="0"/>
              </a:rPr>
              <a:t>is effected by some iron and sulfate reducing bacteria (</a:t>
            </a:r>
            <a:r>
              <a:rPr lang="en-US" sz="1900" dirty="0" err="1" smtClean="0">
                <a:latin typeface="Arial Narrow" pitchFamily="34" charset="0"/>
              </a:rPr>
              <a:t>FeRB</a:t>
            </a:r>
            <a:r>
              <a:rPr lang="en-US" sz="1900" dirty="0" smtClean="0">
                <a:latin typeface="Arial Narrow" pitchFamily="34" charset="0"/>
              </a:rPr>
              <a:t> and </a:t>
            </a:r>
            <a:r>
              <a:rPr lang="en-US" sz="1900" dirty="0">
                <a:latin typeface="Arial Narrow" pitchFamily="34" charset="0"/>
              </a:rPr>
              <a:t>SRB) in anaerobic environments. But very little is known regarding the mechanism </a:t>
            </a:r>
            <a:r>
              <a:rPr lang="en-US" sz="1900" dirty="0" smtClean="0">
                <a:latin typeface="Arial Narrow" pitchFamily="34" charset="0"/>
              </a:rPr>
              <a:t>of uptake </a:t>
            </a:r>
            <a:r>
              <a:rPr lang="en-US" sz="1900" dirty="0">
                <a:latin typeface="Arial Narrow" pitchFamily="34" charset="0"/>
              </a:rPr>
              <a:t>of inorganic Hg by these organisms, in part because of the inherent difficulty </a:t>
            </a:r>
            <a:r>
              <a:rPr lang="en-US" sz="1900" dirty="0" smtClean="0">
                <a:latin typeface="Arial Narrow" pitchFamily="34" charset="0"/>
              </a:rPr>
              <a:t>in measuring </a:t>
            </a:r>
            <a:r>
              <a:rPr lang="en-US" sz="1900" dirty="0">
                <a:latin typeface="Arial Narrow" pitchFamily="34" charset="0"/>
              </a:rPr>
              <a:t>the intracellular Hg concentration. Using the </a:t>
            </a:r>
            <a:r>
              <a:rPr lang="en-US" sz="1900" dirty="0" err="1">
                <a:latin typeface="Arial Narrow" pitchFamily="34" charset="0"/>
              </a:rPr>
              <a:t>FeRB</a:t>
            </a:r>
            <a:r>
              <a:rPr lang="en-US" sz="1900" dirty="0">
                <a:latin typeface="Arial Narrow" pitchFamily="34" charset="0"/>
              </a:rPr>
              <a:t> </a:t>
            </a:r>
            <a:r>
              <a:rPr lang="en-US" sz="1900" i="1" dirty="0" err="1">
                <a:latin typeface="Arial Narrow" pitchFamily="34" charset="0"/>
              </a:rPr>
              <a:t>Geobacter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i="1" dirty="0" err="1">
                <a:latin typeface="Arial Narrow" pitchFamily="34" charset="0"/>
              </a:rPr>
              <a:t>sulfurreducens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dirty="0">
                <a:latin typeface="Arial Narrow" pitchFamily="34" charset="0"/>
              </a:rPr>
              <a:t>and </a:t>
            </a:r>
            <a:r>
              <a:rPr lang="en-US" sz="1900" dirty="0" smtClean="0">
                <a:latin typeface="Arial Narrow" pitchFamily="34" charset="0"/>
              </a:rPr>
              <a:t>the </a:t>
            </a:r>
            <a:r>
              <a:rPr lang="en-US" sz="1900" dirty="0">
                <a:latin typeface="Arial Narrow" pitchFamily="34" charset="0"/>
              </a:rPr>
              <a:t>SRB </a:t>
            </a:r>
            <a:r>
              <a:rPr lang="en-US" sz="1900" i="1" dirty="0" err="1">
                <a:latin typeface="Arial Narrow" pitchFamily="34" charset="0"/>
              </a:rPr>
              <a:t>Desulfovibrio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i="1" dirty="0" err="1">
                <a:latin typeface="Arial Narrow" pitchFamily="34" charset="0"/>
              </a:rPr>
              <a:t>desulfuricans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dirty="0">
                <a:latin typeface="Arial Narrow" pitchFamily="34" charset="0"/>
              </a:rPr>
              <a:t>ND132 as model organisms, we demonstrate that Hg(II) </a:t>
            </a:r>
            <a:r>
              <a:rPr lang="en-US" sz="1900" dirty="0" smtClean="0">
                <a:latin typeface="Arial Narrow" pitchFamily="34" charset="0"/>
              </a:rPr>
              <a:t>uptake </a:t>
            </a:r>
            <a:r>
              <a:rPr lang="en-US" sz="1900" dirty="0">
                <a:latin typeface="Arial Narrow" pitchFamily="34" charset="0"/>
              </a:rPr>
              <a:t>occurs by active transport. We also establish that Hg(II) uptake by </a:t>
            </a:r>
            <a:r>
              <a:rPr lang="en-US" sz="1900" i="1" dirty="0">
                <a:latin typeface="Arial Narrow" pitchFamily="34" charset="0"/>
              </a:rPr>
              <a:t>G. </a:t>
            </a:r>
            <a:r>
              <a:rPr lang="en-US" sz="1900" i="1" dirty="0" err="1">
                <a:latin typeface="Arial Narrow" pitchFamily="34" charset="0"/>
              </a:rPr>
              <a:t>sulfurreducens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dirty="0">
                <a:latin typeface="Arial Narrow" pitchFamily="34" charset="0"/>
              </a:rPr>
              <a:t>is </a:t>
            </a:r>
            <a:r>
              <a:rPr lang="en-US" sz="1900" dirty="0" smtClean="0">
                <a:latin typeface="Arial Narrow" pitchFamily="34" charset="0"/>
              </a:rPr>
              <a:t>highly </a:t>
            </a:r>
            <a:r>
              <a:rPr lang="en-US" sz="1900" dirty="0">
                <a:latin typeface="Arial Narrow" pitchFamily="34" charset="0"/>
              </a:rPr>
              <a:t>dependent on the characteristics of the </a:t>
            </a:r>
            <a:r>
              <a:rPr lang="en-US" sz="1900" dirty="0" err="1">
                <a:latin typeface="Arial Narrow" pitchFamily="34" charset="0"/>
              </a:rPr>
              <a:t>thiols</a:t>
            </a:r>
            <a:r>
              <a:rPr lang="en-US" sz="1900" dirty="0">
                <a:latin typeface="Arial Narrow" pitchFamily="34" charset="0"/>
              </a:rPr>
              <a:t> that bind Hg(II) in the external medium, with </a:t>
            </a:r>
            <a:r>
              <a:rPr lang="en-US" sz="1900" dirty="0" smtClean="0">
                <a:latin typeface="Arial Narrow" pitchFamily="34" charset="0"/>
              </a:rPr>
              <a:t>some </a:t>
            </a:r>
            <a:r>
              <a:rPr lang="en-US" sz="1900" dirty="0" err="1">
                <a:latin typeface="Arial Narrow" pitchFamily="34" charset="0"/>
              </a:rPr>
              <a:t>thiols</a:t>
            </a:r>
            <a:r>
              <a:rPr lang="en-US" sz="1900" dirty="0">
                <a:latin typeface="Arial Narrow" pitchFamily="34" charset="0"/>
              </a:rPr>
              <a:t> promoting uptake and methylation and others inhibiting both. The Hg(II) uptake system </a:t>
            </a:r>
            <a:r>
              <a:rPr lang="en-US" sz="1900" dirty="0" smtClean="0">
                <a:latin typeface="Arial Narrow" pitchFamily="34" charset="0"/>
              </a:rPr>
              <a:t>of </a:t>
            </a:r>
            <a:r>
              <a:rPr lang="en-US" sz="1900" i="1" dirty="0">
                <a:latin typeface="Arial Narrow" pitchFamily="34" charset="0"/>
              </a:rPr>
              <a:t>D. </a:t>
            </a:r>
            <a:r>
              <a:rPr lang="en-US" sz="1900" i="1" dirty="0" err="1">
                <a:latin typeface="Arial Narrow" pitchFamily="34" charset="0"/>
              </a:rPr>
              <a:t>desulfuricans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dirty="0">
                <a:latin typeface="Arial Narrow" pitchFamily="34" charset="0"/>
              </a:rPr>
              <a:t>has a higher affinity than that of </a:t>
            </a:r>
            <a:r>
              <a:rPr lang="en-US" sz="1900" i="1" dirty="0">
                <a:latin typeface="Arial Narrow" pitchFamily="34" charset="0"/>
              </a:rPr>
              <a:t>G. </a:t>
            </a:r>
            <a:r>
              <a:rPr lang="en-US" sz="1900" i="1" dirty="0" err="1">
                <a:latin typeface="Arial Narrow" pitchFamily="34" charset="0"/>
              </a:rPr>
              <a:t>sulfurreducens</a:t>
            </a:r>
            <a:r>
              <a:rPr lang="en-US" sz="1900" i="1" dirty="0">
                <a:latin typeface="Arial Narrow" pitchFamily="34" charset="0"/>
              </a:rPr>
              <a:t> </a:t>
            </a:r>
            <a:r>
              <a:rPr lang="en-US" sz="1900" dirty="0">
                <a:latin typeface="Arial Narrow" pitchFamily="34" charset="0"/>
              </a:rPr>
              <a:t>and promotes </a:t>
            </a:r>
            <a:r>
              <a:rPr lang="en-US" sz="1900" dirty="0" smtClean="0">
                <a:latin typeface="Arial Narrow" pitchFamily="34" charset="0"/>
              </a:rPr>
              <a:t>Hg </a:t>
            </a:r>
            <a:r>
              <a:rPr lang="en-US" sz="1900" dirty="0">
                <a:latin typeface="Arial Narrow" pitchFamily="34" charset="0"/>
              </a:rPr>
              <a:t>methylation in the presence of stronger </a:t>
            </a:r>
            <a:r>
              <a:rPr lang="en-US" sz="1900" dirty="0" err="1">
                <a:latin typeface="Arial Narrow" pitchFamily="34" charset="0"/>
              </a:rPr>
              <a:t>complexing</a:t>
            </a:r>
            <a:r>
              <a:rPr lang="en-US" sz="1900" dirty="0">
                <a:latin typeface="Arial Narrow" pitchFamily="34" charset="0"/>
              </a:rPr>
              <a:t> </a:t>
            </a:r>
            <a:r>
              <a:rPr lang="en-US" sz="1900" dirty="0" err="1">
                <a:latin typeface="Arial Narrow" pitchFamily="34" charset="0"/>
              </a:rPr>
              <a:t>thiols</a:t>
            </a:r>
            <a:r>
              <a:rPr lang="en-US" sz="1900" dirty="0">
                <a:latin typeface="Arial Narrow" pitchFamily="34" charset="0"/>
              </a:rPr>
              <a:t>. We observed a tight </a:t>
            </a:r>
            <a:r>
              <a:rPr lang="en-US" sz="1900" dirty="0" smtClean="0">
                <a:latin typeface="Arial Narrow" pitchFamily="34" charset="0"/>
              </a:rPr>
              <a:t>coupling </a:t>
            </a:r>
            <a:r>
              <a:rPr lang="en-US" sz="1900" dirty="0">
                <a:latin typeface="Arial Narrow" pitchFamily="34" charset="0"/>
              </a:rPr>
              <a:t>between Hg methylation and </a:t>
            </a:r>
            <a:r>
              <a:rPr lang="en-US" sz="1900" dirty="0" err="1">
                <a:latin typeface="Arial Narrow" pitchFamily="34" charset="0"/>
              </a:rPr>
              <a:t>MeHg</a:t>
            </a:r>
            <a:r>
              <a:rPr lang="en-US" sz="1900" dirty="0">
                <a:latin typeface="Arial Narrow" pitchFamily="34" charset="0"/>
              </a:rPr>
              <a:t> export from the cell, suggesting that these two </a:t>
            </a:r>
            <a:r>
              <a:rPr lang="en-US" sz="1900" dirty="0" smtClean="0">
                <a:latin typeface="Arial Narrow" pitchFamily="34" charset="0"/>
              </a:rPr>
              <a:t>processes </a:t>
            </a:r>
            <a:r>
              <a:rPr lang="en-US" sz="1900" dirty="0">
                <a:latin typeface="Arial Narrow" pitchFamily="34" charset="0"/>
              </a:rPr>
              <a:t>may serve to avoid the build up and toxicity of cellular Hg. Our results bring up the question </a:t>
            </a:r>
            <a:r>
              <a:rPr lang="en-US" sz="1900" dirty="0" smtClean="0">
                <a:latin typeface="Arial Narrow" pitchFamily="34" charset="0"/>
              </a:rPr>
              <a:t>of </a:t>
            </a:r>
            <a:r>
              <a:rPr lang="en-US" sz="1900" dirty="0">
                <a:latin typeface="Arial Narrow" pitchFamily="34" charset="0"/>
              </a:rPr>
              <a:t>whether cellular Hg uptake is specific for Hg(II), or accidental, occurring via some </a:t>
            </a:r>
            <a:r>
              <a:rPr lang="en-US" sz="1900" dirty="0" smtClean="0">
                <a:latin typeface="Arial Narrow" pitchFamily="34" charset="0"/>
              </a:rPr>
              <a:t>essential </a:t>
            </a:r>
            <a:r>
              <a:rPr lang="en-US" sz="1900" dirty="0">
                <a:latin typeface="Arial Narrow" pitchFamily="34" charset="0"/>
              </a:rPr>
              <a:t>metal importer. Our data also point at Hg(II) complexation by </a:t>
            </a:r>
            <a:r>
              <a:rPr lang="en-US" sz="1900" dirty="0" err="1">
                <a:latin typeface="Arial Narrow" pitchFamily="34" charset="0"/>
              </a:rPr>
              <a:t>thiols</a:t>
            </a:r>
            <a:r>
              <a:rPr lang="en-US" sz="1900" dirty="0">
                <a:latin typeface="Arial Narrow" pitchFamily="34" charset="0"/>
              </a:rPr>
              <a:t> as an important </a:t>
            </a:r>
            <a:r>
              <a:rPr lang="en-US" sz="1900" dirty="0" smtClean="0">
                <a:latin typeface="Arial Narrow" pitchFamily="34" charset="0"/>
              </a:rPr>
              <a:t>factor </a:t>
            </a:r>
            <a:r>
              <a:rPr lang="en-US" sz="1900" dirty="0">
                <a:latin typeface="Arial Narrow" pitchFamily="34" charset="0"/>
              </a:rPr>
              <a:t>controlling Hg methylation in anaerobic environments</a:t>
            </a:r>
            <a:r>
              <a:rPr lang="en-US" sz="1900" dirty="0" smtClean="0">
                <a:latin typeface="Arial Narrow" pitchFamily="34" charset="0"/>
              </a:rPr>
              <a:t>.</a:t>
            </a:r>
            <a:r>
              <a:rPr kumimoji="0" lang="en-US" sz="19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endParaRPr kumimoji="0" lang="en-US" sz="19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5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RNL default 0812">
  <a:themeElements>
    <a:clrScheme name="ORNL 0812 new">
      <a:dk1>
        <a:sysClr val="windowText" lastClr="000000"/>
      </a:dk1>
      <a:lt1>
        <a:sysClr val="window" lastClr="FFFFFF"/>
      </a:lt1>
      <a:dk2>
        <a:srgbClr val="006C3A"/>
      </a:dk2>
      <a:lt2>
        <a:srgbClr val="FFFFFF"/>
      </a:lt2>
      <a:accent1>
        <a:srgbClr val="4F81BD"/>
      </a:accent1>
      <a:accent2>
        <a:srgbClr val="C0504D"/>
      </a:accent2>
      <a:accent3>
        <a:srgbClr val="00B274"/>
      </a:accent3>
      <a:accent4>
        <a:srgbClr val="F79646"/>
      </a:accent4>
      <a:accent5>
        <a:srgbClr val="4BACC6"/>
      </a:accent5>
      <a:accent6>
        <a:srgbClr val="8064A2"/>
      </a:accent6>
      <a:hlink>
        <a:srgbClr val="1F497D"/>
      </a:hlink>
      <a:folHlink>
        <a:srgbClr val="006C3A"/>
      </a:folHlink>
    </a:clrScheme>
    <a:fontScheme name="3_ORNL default 081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RNL default 0812 1">
        <a:dk1>
          <a:srgbClr val="000000"/>
        </a:dk1>
        <a:lt1>
          <a:srgbClr val="FFFFFF"/>
        </a:lt1>
        <a:dk2>
          <a:srgbClr val="006C3A"/>
        </a:dk2>
        <a:lt2>
          <a:srgbClr val="FFFFFF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1F497D"/>
        </a:hlink>
        <a:folHlink>
          <a:srgbClr val="006C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RNL default 0812 2">
        <a:dk1>
          <a:srgbClr val="000000"/>
        </a:dk1>
        <a:lt1>
          <a:srgbClr val="FFFFFF"/>
        </a:lt1>
        <a:dk2>
          <a:srgbClr val="006C3A"/>
        </a:dk2>
        <a:lt2>
          <a:srgbClr val="FFFFFF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B274"/>
        </a:hlink>
        <a:folHlink>
          <a:srgbClr val="F796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546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5_ORNL default 0812</vt:lpstr>
      <vt:lpstr>Slide 1</vt:lpstr>
      <vt:lpstr>Slide 2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Jo Roy</dc:creator>
  <cp:lastModifiedBy>2ll</cp:lastModifiedBy>
  <cp:revision>62</cp:revision>
  <dcterms:created xsi:type="dcterms:W3CDTF">2009-08-28T20:41:15Z</dcterms:created>
  <dcterms:modified xsi:type="dcterms:W3CDTF">2011-05-10T12:50:31Z</dcterms:modified>
</cp:coreProperties>
</file>